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60" r:id="rId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8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FFA83C57-F1AA-444A-BCBF-4EF2C496C25F}" type="datetimeFigureOut">
              <a:rPr lang="de-DE" smtClean="0"/>
              <a:t>06.10.16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435161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FA83C57-F1AA-444A-BCBF-4EF2C496C25F}" type="datetimeFigureOut">
              <a:rPr lang="de-DE" smtClean="0"/>
              <a:t>06.10.16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761494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FA83C57-F1AA-444A-BCBF-4EF2C496C25F}" type="datetimeFigureOut">
              <a:rPr lang="de-DE" smtClean="0"/>
              <a:t>06.10.16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3805331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FA83C57-F1AA-444A-BCBF-4EF2C496C25F}" type="datetimeFigureOut">
              <a:rPr lang="de-DE" smtClean="0"/>
              <a:t>06.10.16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3334012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FFA83C57-F1AA-444A-BCBF-4EF2C496C25F}" type="datetimeFigureOut">
              <a:rPr lang="de-DE" smtClean="0"/>
              <a:t>06.10.16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2030292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FFA83C57-F1AA-444A-BCBF-4EF2C496C25F}" type="datetimeFigureOut">
              <a:rPr lang="de-DE" smtClean="0"/>
              <a:t>06.10.16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2599934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FFA83C57-F1AA-444A-BCBF-4EF2C496C25F}" type="datetimeFigureOut">
              <a:rPr lang="de-DE" smtClean="0"/>
              <a:t>06.10.16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1573726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FFA83C57-F1AA-444A-BCBF-4EF2C496C25F}" type="datetimeFigureOut">
              <a:rPr lang="de-DE" smtClean="0"/>
              <a:t>06.10.16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179761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FFA83C57-F1AA-444A-BCBF-4EF2C496C25F}" type="datetimeFigureOut">
              <a:rPr lang="de-DE" smtClean="0"/>
              <a:t>06.10.16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578934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FFA83C57-F1AA-444A-BCBF-4EF2C496C25F}" type="datetimeFigureOut">
              <a:rPr lang="de-DE" smtClean="0"/>
              <a:t>06.10.16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731303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FFA83C57-F1AA-444A-BCBF-4EF2C496C25F}" type="datetimeFigureOut">
              <a:rPr lang="de-DE" smtClean="0"/>
              <a:t>06.10.16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75147BF-C54C-4C50-AAEC-4DB4CC0BB934}" type="slidenum">
              <a:rPr lang="de-DE" smtClean="0"/>
              <a:t>‹Nr.›</a:t>
            </a:fld>
            <a:endParaRPr lang="de-DE"/>
          </a:p>
        </p:txBody>
      </p:sp>
    </p:spTree>
    <p:extLst>
      <p:ext uri="{BB962C8B-B14F-4D97-AF65-F5344CB8AC3E}">
        <p14:creationId xmlns:p14="http://schemas.microsoft.com/office/powerpoint/2010/main" val="3072044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A83C57-F1AA-444A-BCBF-4EF2C496C25F}" type="datetimeFigureOut">
              <a:rPr lang="de-DE" smtClean="0"/>
              <a:t>06.10.16</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5147BF-C54C-4C50-AAEC-4DB4CC0BB934}" type="slidenum">
              <a:rPr lang="de-DE" smtClean="0"/>
              <a:t>‹Nr.›</a:t>
            </a:fld>
            <a:endParaRPr lang="de-DE"/>
          </a:p>
        </p:txBody>
      </p:sp>
    </p:spTree>
    <p:extLst>
      <p:ext uri="{BB962C8B-B14F-4D97-AF65-F5344CB8AC3E}">
        <p14:creationId xmlns:p14="http://schemas.microsoft.com/office/powerpoint/2010/main" val="2813406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tf80.d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luftdicht.d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hyperlink" Target="http://www.luftdicht-forum.de/forumdisplay.php?f=55" TargetMode="External"/><Relationship Id="rId5" Type="http://schemas.openxmlformats.org/officeDocument/2006/relationships/hyperlink" Target="http://www.luftdicht-forum.de/" TargetMode="Externa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226560"/>
            <a:ext cx="6409888" cy="1325563"/>
          </a:xfrm>
        </p:spPr>
        <p:txBody>
          <a:bodyPr/>
          <a:lstStyle/>
          <a:p>
            <a:pPr algn="ctr"/>
            <a:r>
              <a:rPr lang="de-DE" dirty="0"/>
              <a:t>Ein gutes Raumklima ist ein Teil der Lebensqualität</a:t>
            </a:r>
          </a:p>
        </p:txBody>
      </p:sp>
      <p:sp>
        <p:nvSpPr>
          <p:cNvPr id="4" name="Textfeld 3"/>
          <p:cNvSpPr txBox="1"/>
          <p:nvPr/>
        </p:nvSpPr>
        <p:spPr>
          <a:xfrm>
            <a:off x="352766" y="2652221"/>
            <a:ext cx="10727369" cy="369332"/>
          </a:xfrm>
          <a:prstGeom prst="rect">
            <a:avLst/>
          </a:prstGeom>
          <a:noFill/>
        </p:spPr>
        <p:txBody>
          <a:bodyPr wrap="square" rtlCol="0">
            <a:spAutoFit/>
          </a:bodyPr>
          <a:lstStyle/>
          <a:p>
            <a:r>
              <a:rPr lang="de-DE" dirty="0"/>
              <a:t>Warum gibt es so wenig allgemein verbreitetes Wissen zu den Zusammenhängen von Feuchte und Temperatur?</a:t>
            </a:r>
          </a:p>
        </p:txBody>
      </p:sp>
      <p:sp>
        <p:nvSpPr>
          <p:cNvPr id="5" name="Textfeld 4"/>
          <p:cNvSpPr txBox="1"/>
          <p:nvPr/>
        </p:nvSpPr>
        <p:spPr>
          <a:xfrm>
            <a:off x="352766" y="1544257"/>
            <a:ext cx="6895322" cy="923870"/>
          </a:xfrm>
          <a:prstGeom prst="rect">
            <a:avLst/>
          </a:prstGeom>
          <a:noFill/>
        </p:spPr>
        <p:txBody>
          <a:bodyPr wrap="square" rtlCol="0">
            <a:spAutoFit/>
          </a:bodyPr>
          <a:lstStyle/>
          <a:p>
            <a:r>
              <a:rPr lang="de-DE" dirty="0"/>
              <a:t>In der Schule lehren wir das ohmsche Gesetz, das einen Zusammenhang zwischen dem elektrischen Widerstand, dem elektrischen Strom und der elektrischen Spannung wiedergibt:       </a:t>
            </a:r>
            <a:r>
              <a:rPr lang="de-DE" b="1" dirty="0"/>
              <a:t>R=U/I</a:t>
            </a:r>
          </a:p>
        </p:txBody>
      </p:sp>
      <p:sp>
        <p:nvSpPr>
          <p:cNvPr id="6" name="Textfeld 5"/>
          <p:cNvSpPr txBox="1"/>
          <p:nvPr/>
        </p:nvSpPr>
        <p:spPr>
          <a:xfrm>
            <a:off x="352766" y="2979007"/>
            <a:ext cx="10727369" cy="646331"/>
          </a:xfrm>
          <a:prstGeom prst="rect">
            <a:avLst/>
          </a:prstGeom>
          <a:noFill/>
        </p:spPr>
        <p:txBody>
          <a:bodyPr wrap="square" rtlCol="0">
            <a:spAutoFit/>
          </a:bodyPr>
          <a:lstStyle/>
          <a:p>
            <a:r>
              <a:rPr lang="de-DE" dirty="0"/>
              <a:t>Über die Begriffe „Temperatur“, „absolute Feuchte“, „relative Feuchte“ und „Taupunkt“ ließen sich wissenswerte Zusammenhänge leicht vermitteln!</a:t>
            </a:r>
          </a:p>
        </p:txBody>
      </p:sp>
      <p:sp>
        <p:nvSpPr>
          <p:cNvPr id="7" name="Textfeld 6"/>
          <p:cNvSpPr txBox="1"/>
          <p:nvPr/>
        </p:nvSpPr>
        <p:spPr>
          <a:xfrm>
            <a:off x="352766" y="5632925"/>
            <a:ext cx="10727369" cy="646331"/>
          </a:xfrm>
          <a:prstGeom prst="rect">
            <a:avLst/>
          </a:prstGeom>
          <a:noFill/>
        </p:spPr>
        <p:txBody>
          <a:bodyPr wrap="square" rtlCol="0">
            <a:spAutoFit/>
          </a:bodyPr>
          <a:lstStyle/>
          <a:p>
            <a:r>
              <a:rPr lang="de-DE" dirty="0"/>
              <a:t>Man kann zwar mit den Größen „Temperatur“, „absolute Feuchte“ und „relative Feuchte“ nicht so schön rechnen wie mit den elektrischen Größen, aber eine Fähigkeit zur Abschätzung von Tendenzen wäre schon sehr hilfreich.</a:t>
            </a:r>
          </a:p>
        </p:txBody>
      </p:sp>
      <p:sp>
        <p:nvSpPr>
          <p:cNvPr id="8" name="Textfeld 7"/>
          <p:cNvSpPr txBox="1"/>
          <p:nvPr/>
        </p:nvSpPr>
        <p:spPr>
          <a:xfrm>
            <a:off x="352766" y="6259464"/>
            <a:ext cx="11205550" cy="369332"/>
          </a:xfrm>
          <a:prstGeom prst="rect">
            <a:avLst/>
          </a:prstGeom>
          <a:noFill/>
        </p:spPr>
        <p:txBody>
          <a:bodyPr wrap="square" rtlCol="0">
            <a:spAutoFit/>
          </a:bodyPr>
          <a:lstStyle/>
          <a:p>
            <a:r>
              <a:rPr lang="de-DE" dirty="0"/>
              <a:t>Dann würde niemand mehr eine Tür zu einem kalten Raum öffnen, damit der Raum „ein wenig überschlagen“ ist.</a:t>
            </a:r>
          </a:p>
        </p:txBody>
      </p:sp>
      <p:pic>
        <p:nvPicPr>
          <p:cNvPr id="1028" name="Picture 4" descr="Ohmsches Gesetz - Stromfehlerschaltu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2688" y="1375838"/>
            <a:ext cx="3203367" cy="1275740"/>
          </a:xfrm>
          <a:prstGeom prst="rect">
            <a:avLst/>
          </a:prstGeom>
          <a:noFill/>
          <a:extLst>
            <a:ext uri="{909E8E84-426E-40DD-AFC4-6F175D3DCCD1}">
              <a14:hiddenFill xmlns:a14="http://schemas.microsoft.com/office/drawing/2010/main">
                <a:solidFill>
                  <a:srgbClr val="FFFFFF"/>
                </a:solidFill>
              </a14:hiddenFill>
            </a:ext>
          </a:extLst>
        </p:spPr>
      </p:pic>
      <p:sp>
        <p:nvSpPr>
          <p:cNvPr id="9" name="Rechteck 8"/>
          <p:cNvSpPr/>
          <p:nvPr/>
        </p:nvSpPr>
        <p:spPr>
          <a:xfrm>
            <a:off x="527944" y="3653554"/>
            <a:ext cx="6654743" cy="1791210"/>
          </a:xfrm>
          <a:prstGeom prst="rect">
            <a:avLst/>
          </a:prstGeom>
          <a:solidFill>
            <a:schemeClr val="accent2">
              <a:lumMod val="40000"/>
              <a:lumOff val="60000"/>
            </a:schemeClr>
          </a:solidFill>
          <a:ln w="152400">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p:cNvSpPr txBox="1"/>
          <p:nvPr/>
        </p:nvSpPr>
        <p:spPr>
          <a:xfrm>
            <a:off x="9027614" y="5134098"/>
            <a:ext cx="1358441" cy="369332"/>
          </a:xfrm>
          <a:prstGeom prst="rect">
            <a:avLst/>
          </a:prstGeom>
          <a:noFill/>
          <a:ln w="15875">
            <a:solidFill>
              <a:srgbClr val="0070C0"/>
            </a:solidFill>
          </a:ln>
        </p:spPr>
        <p:txBody>
          <a:bodyPr wrap="square" rtlCol="0">
            <a:spAutoFit/>
          </a:bodyPr>
          <a:lstStyle/>
          <a:p>
            <a:r>
              <a:rPr lang="de-DE" dirty="0"/>
              <a:t>=berechnet</a:t>
            </a:r>
          </a:p>
        </p:txBody>
      </p:sp>
      <p:sp>
        <p:nvSpPr>
          <p:cNvPr id="11" name="Textfeld 10"/>
          <p:cNvSpPr txBox="1"/>
          <p:nvPr/>
        </p:nvSpPr>
        <p:spPr>
          <a:xfrm>
            <a:off x="7624510" y="5134098"/>
            <a:ext cx="1239122" cy="369332"/>
          </a:xfrm>
          <a:prstGeom prst="rect">
            <a:avLst/>
          </a:prstGeom>
          <a:noFill/>
          <a:ln w="15875">
            <a:solidFill>
              <a:srgbClr val="FF0000"/>
            </a:solidFill>
          </a:ln>
        </p:spPr>
        <p:txBody>
          <a:bodyPr wrap="none" rtlCol="0">
            <a:spAutoFit/>
          </a:bodyPr>
          <a:lstStyle/>
          <a:p>
            <a:r>
              <a:rPr lang="de-DE" dirty="0"/>
              <a:t>=gemessen</a:t>
            </a:r>
          </a:p>
        </p:txBody>
      </p:sp>
      <p:sp>
        <p:nvSpPr>
          <p:cNvPr id="12" name="Textfeld 11"/>
          <p:cNvSpPr txBox="1"/>
          <p:nvPr/>
        </p:nvSpPr>
        <p:spPr>
          <a:xfrm>
            <a:off x="5166978" y="3903271"/>
            <a:ext cx="1976552" cy="523220"/>
          </a:xfrm>
          <a:prstGeom prst="rect">
            <a:avLst/>
          </a:prstGeom>
          <a:noFill/>
          <a:ln w="15875">
            <a:solidFill>
              <a:srgbClr val="FF0000"/>
            </a:solidFill>
          </a:ln>
        </p:spPr>
        <p:txBody>
          <a:bodyPr wrap="square" rtlCol="0">
            <a:spAutoFit/>
          </a:bodyPr>
          <a:lstStyle>
            <a:defPPr>
              <a:defRPr lang="de-DE"/>
            </a:defPPr>
            <a:lvl1pPr>
              <a:defRPr sz="2800"/>
            </a:lvl1pPr>
          </a:lstStyle>
          <a:p>
            <a:r>
              <a:rPr lang="de-DE" dirty="0" err="1"/>
              <a:t>T</a:t>
            </a:r>
            <a:r>
              <a:rPr lang="de-DE" baseline="-25000" dirty="0" err="1"/>
              <a:t>Wand</a:t>
            </a:r>
            <a:r>
              <a:rPr lang="de-DE" dirty="0"/>
              <a:t> = 9°C</a:t>
            </a:r>
          </a:p>
        </p:txBody>
      </p:sp>
      <p:sp>
        <p:nvSpPr>
          <p:cNvPr id="13" name="Textfeld 12"/>
          <p:cNvSpPr txBox="1"/>
          <p:nvPr/>
        </p:nvSpPr>
        <p:spPr>
          <a:xfrm>
            <a:off x="1153608" y="3926617"/>
            <a:ext cx="1941557" cy="523220"/>
          </a:xfrm>
          <a:prstGeom prst="rect">
            <a:avLst/>
          </a:prstGeom>
          <a:noFill/>
          <a:ln w="15875">
            <a:solidFill>
              <a:srgbClr val="FF0000"/>
            </a:solidFill>
          </a:ln>
        </p:spPr>
        <p:txBody>
          <a:bodyPr wrap="none" rtlCol="0">
            <a:spAutoFit/>
          </a:bodyPr>
          <a:lstStyle>
            <a:defPPr>
              <a:defRPr lang="de-DE"/>
            </a:defPPr>
            <a:lvl1pPr>
              <a:defRPr sz="2800"/>
            </a:lvl1pPr>
          </a:lstStyle>
          <a:p>
            <a:r>
              <a:rPr lang="de-DE" dirty="0" err="1"/>
              <a:t>T</a:t>
            </a:r>
            <a:r>
              <a:rPr lang="de-DE" baseline="-25000" dirty="0" err="1"/>
              <a:t>Raum</a:t>
            </a:r>
            <a:r>
              <a:rPr lang="de-DE" dirty="0"/>
              <a:t> = 20°C</a:t>
            </a:r>
          </a:p>
        </p:txBody>
      </p:sp>
      <p:cxnSp>
        <p:nvCxnSpPr>
          <p:cNvPr id="14" name="Gerade Verbindung mit Pfeil 13"/>
          <p:cNvCxnSpPr>
            <a:stCxn id="13" idx="3"/>
            <a:endCxn id="12" idx="1"/>
          </p:cNvCxnSpPr>
          <p:nvPr/>
        </p:nvCxnSpPr>
        <p:spPr>
          <a:xfrm flipV="1">
            <a:off x="3095165" y="4164881"/>
            <a:ext cx="2071813" cy="2334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feld 16"/>
          <p:cNvSpPr txBox="1"/>
          <p:nvPr/>
        </p:nvSpPr>
        <p:spPr>
          <a:xfrm>
            <a:off x="1137578" y="4734004"/>
            <a:ext cx="1957587" cy="523220"/>
          </a:xfrm>
          <a:prstGeom prst="rect">
            <a:avLst/>
          </a:prstGeom>
          <a:noFill/>
          <a:ln w="15875">
            <a:solidFill>
              <a:srgbClr val="FF0000"/>
            </a:solidFill>
          </a:ln>
        </p:spPr>
        <p:txBody>
          <a:bodyPr wrap="none" rtlCol="0">
            <a:spAutoFit/>
          </a:bodyPr>
          <a:lstStyle/>
          <a:p>
            <a:r>
              <a:rPr lang="de-DE" sz="2800" dirty="0" err="1"/>
              <a:t>F</a:t>
            </a:r>
            <a:r>
              <a:rPr lang="de-DE" sz="2800" baseline="-25000" dirty="0" err="1"/>
              <a:t>Raum</a:t>
            </a:r>
            <a:r>
              <a:rPr lang="de-DE" sz="2800" dirty="0"/>
              <a:t> = 50% </a:t>
            </a:r>
          </a:p>
        </p:txBody>
      </p:sp>
      <p:sp>
        <p:nvSpPr>
          <p:cNvPr id="20" name="Ellipse 19"/>
          <p:cNvSpPr/>
          <p:nvPr/>
        </p:nvSpPr>
        <p:spPr>
          <a:xfrm>
            <a:off x="7034473" y="4106449"/>
            <a:ext cx="109057" cy="1168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2" name="Gerade Verbindung mit Pfeil 21"/>
          <p:cNvCxnSpPr>
            <a:endCxn id="23" idx="0"/>
          </p:cNvCxnSpPr>
          <p:nvPr/>
        </p:nvCxnSpPr>
        <p:spPr>
          <a:xfrm>
            <a:off x="5861032" y="4429491"/>
            <a:ext cx="0" cy="31646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feld 22"/>
          <p:cNvSpPr txBox="1"/>
          <p:nvPr/>
        </p:nvSpPr>
        <p:spPr>
          <a:xfrm>
            <a:off x="4687591" y="4745952"/>
            <a:ext cx="2346882" cy="523220"/>
          </a:xfrm>
          <a:prstGeom prst="rect">
            <a:avLst/>
          </a:prstGeom>
          <a:noFill/>
          <a:ln w="15875">
            <a:solidFill>
              <a:srgbClr val="0070C0"/>
            </a:solidFill>
          </a:ln>
        </p:spPr>
        <p:txBody>
          <a:bodyPr wrap="square" rtlCol="0">
            <a:spAutoFit/>
          </a:bodyPr>
          <a:lstStyle/>
          <a:p>
            <a:r>
              <a:rPr lang="de-DE" sz="2800" dirty="0" err="1"/>
              <a:t>F</a:t>
            </a:r>
            <a:r>
              <a:rPr lang="de-DE" sz="2800" baseline="-25000" dirty="0" err="1"/>
              <a:t>Wand</a:t>
            </a:r>
            <a:r>
              <a:rPr lang="de-DE" sz="2800" dirty="0"/>
              <a:t> = 100%</a:t>
            </a:r>
          </a:p>
        </p:txBody>
      </p:sp>
    </p:spTree>
    <p:extLst>
      <p:ext uri="{BB962C8B-B14F-4D97-AF65-F5344CB8AC3E}">
        <p14:creationId xmlns:p14="http://schemas.microsoft.com/office/powerpoint/2010/main" val="3317841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506755" y="0"/>
            <a:ext cx="10515600" cy="616387"/>
          </a:xfrm>
        </p:spPr>
        <p:txBody>
          <a:bodyPr>
            <a:normAutofit fontScale="90000"/>
          </a:bodyPr>
          <a:lstStyle/>
          <a:p>
            <a:r>
              <a:rPr lang="de-DE" dirty="0"/>
              <a:t>Der Raumklima-Rechner</a:t>
            </a:r>
          </a:p>
        </p:txBody>
      </p:sp>
      <p:sp>
        <p:nvSpPr>
          <p:cNvPr id="4" name="Textfeld 3"/>
          <p:cNvSpPr txBox="1"/>
          <p:nvPr/>
        </p:nvSpPr>
        <p:spPr>
          <a:xfrm>
            <a:off x="1575846" y="522942"/>
            <a:ext cx="10888910" cy="369332"/>
          </a:xfrm>
          <a:prstGeom prst="rect">
            <a:avLst/>
          </a:prstGeom>
          <a:noFill/>
        </p:spPr>
        <p:txBody>
          <a:bodyPr wrap="square" rtlCol="0">
            <a:spAutoFit/>
          </a:bodyPr>
          <a:lstStyle/>
          <a:p>
            <a:r>
              <a:rPr lang="de-DE" dirty="0"/>
              <a:t>Auf der Internetseite </a:t>
            </a:r>
            <a:r>
              <a:rPr lang="de-DE" dirty="0">
                <a:hlinkClick r:id="rId2"/>
              </a:rPr>
              <a:t>www.tf80.de</a:t>
            </a:r>
            <a:r>
              <a:rPr lang="de-DE" dirty="0"/>
              <a:t> stelle ich eine Raumklimarechner kostenlos zur Verfügung</a:t>
            </a:r>
          </a:p>
        </p:txBody>
      </p:sp>
      <p:pic>
        <p:nvPicPr>
          <p:cNvPr id="5" name="Grafik 4"/>
          <p:cNvPicPr>
            <a:picLocks noChangeAspect="1"/>
          </p:cNvPicPr>
          <p:nvPr/>
        </p:nvPicPr>
        <p:blipFill>
          <a:blip r:embed="rId3"/>
          <a:stretch>
            <a:fillRect/>
          </a:stretch>
        </p:blipFill>
        <p:spPr>
          <a:xfrm>
            <a:off x="1175636" y="871048"/>
            <a:ext cx="9626860" cy="5986952"/>
          </a:xfrm>
          <a:prstGeom prst="rect">
            <a:avLst/>
          </a:prstGeom>
        </p:spPr>
      </p:pic>
    </p:spTree>
    <p:extLst>
      <p:ext uri="{BB962C8B-B14F-4D97-AF65-F5344CB8AC3E}">
        <p14:creationId xmlns:p14="http://schemas.microsoft.com/office/powerpoint/2010/main" val="1533688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40996" y="1"/>
            <a:ext cx="10515600" cy="645952"/>
          </a:xfrm>
        </p:spPr>
        <p:txBody>
          <a:bodyPr>
            <a:normAutofit fontScale="90000"/>
          </a:bodyPr>
          <a:lstStyle/>
          <a:p>
            <a:pPr algn="ctr"/>
            <a:r>
              <a:rPr lang="de-DE" dirty="0"/>
              <a:t>Raumklima ist variabel</a:t>
            </a:r>
          </a:p>
        </p:txBody>
      </p:sp>
      <p:sp>
        <p:nvSpPr>
          <p:cNvPr id="4" name="Textfeld 3"/>
          <p:cNvSpPr txBox="1"/>
          <p:nvPr/>
        </p:nvSpPr>
        <p:spPr>
          <a:xfrm>
            <a:off x="0" y="645953"/>
            <a:ext cx="12191999" cy="830997"/>
          </a:xfrm>
          <a:prstGeom prst="rect">
            <a:avLst/>
          </a:prstGeom>
          <a:noFill/>
        </p:spPr>
        <p:txBody>
          <a:bodyPr wrap="square" rtlCol="0">
            <a:spAutoFit/>
          </a:bodyPr>
          <a:lstStyle/>
          <a:p>
            <a:pPr algn="ctr"/>
            <a:r>
              <a:rPr lang="de-DE" sz="2400" dirty="0"/>
              <a:t>Der Bewohner des Raumes ist mit seinem Nutzungsverhalten eine wesentliche Einflussgröße des Raumklimas. Es gibt dazu viele Auseinandersetzungen z.B. zwischen Mietern und Vermietern.</a:t>
            </a:r>
          </a:p>
        </p:txBody>
      </p:sp>
      <p:sp>
        <p:nvSpPr>
          <p:cNvPr id="5" name="Textfeld 4"/>
          <p:cNvSpPr txBox="1"/>
          <p:nvPr/>
        </p:nvSpPr>
        <p:spPr>
          <a:xfrm>
            <a:off x="29362" y="1814045"/>
            <a:ext cx="8875552" cy="1200329"/>
          </a:xfrm>
          <a:prstGeom prst="rect">
            <a:avLst/>
          </a:prstGeom>
          <a:noFill/>
        </p:spPr>
        <p:txBody>
          <a:bodyPr wrap="square" rtlCol="0">
            <a:spAutoFit/>
          </a:bodyPr>
          <a:lstStyle/>
          <a:p>
            <a:pPr algn="ctr"/>
            <a:r>
              <a:rPr lang="de-DE" sz="2400" dirty="0"/>
              <a:t>Interessant wird deshalb das Thema Raumklima erst, wenn man seine zeitliche Entwicklung betrachtet. Hier kommen Datenlogger ins Spiel, die das Raumklima aufzeichnen.</a:t>
            </a:r>
          </a:p>
        </p:txBody>
      </p:sp>
      <p:pic>
        <p:nvPicPr>
          <p:cNvPr id="3" name="Grafik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1" y="1975970"/>
            <a:ext cx="2438400" cy="1874520"/>
          </a:xfrm>
          <a:prstGeom prst="rect">
            <a:avLst/>
          </a:prstGeom>
          <a:ln w="15875">
            <a:solidFill>
              <a:schemeClr val="tx1"/>
            </a:solidFill>
          </a:ln>
        </p:spPr>
      </p:pic>
      <p:pic>
        <p:nvPicPr>
          <p:cNvPr id="6" name="Grafik 5"/>
          <p:cNvPicPr>
            <a:picLocks noChangeAspect="1"/>
          </p:cNvPicPr>
          <p:nvPr/>
        </p:nvPicPr>
        <p:blipFill>
          <a:blip r:embed="rId3"/>
          <a:stretch>
            <a:fillRect/>
          </a:stretch>
        </p:blipFill>
        <p:spPr>
          <a:xfrm>
            <a:off x="227726" y="3084349"/>
            <a:ext cx="8123172" cy="3703962"/>
          </a:xfrm>
          <a:prstGeom prst="rect">
            <a:avLst/>
          </a:prstGeom>
          <a:ln w="15875">
            <a:solidFill>
              <a:schemeClr val="tx1"/>
            </a:solidFill>
          </a:ln>
        </p:spPr>
      </p:pic>
      <p:sp>
        <p:nvSpPr>
          <p:cNvPr id="7" name="Textfeld 6"/>
          <p:cNvSpPr txBox="1"/>
          <p:nvPr/>
        </p:nvSpPr>
        <p:spPr>
          <a:xfrm>
            <a:off x="8350898" y="4520629"/>
            <a:ext cx="2839908" cy="1569660"/>
          </a:xfrm>
          <a:prstGeom prst="rect">
            <a:avLst/>
          </a:prstGeom>
          <a:noFill/>
        </p:spPr>
        <p:txBody>
          <a:bodyPr wrap="square" rtlCol="0">
            <a:spAutoFit/>
          </a:bodyPr>
          <a:lstStyle/>
          <a:p>
            <a:r>
              <a:rPr lang="de-DE" sz="2400" dirty="0"/>
              <a:t>Die dabei gelieferten Zahlenwerke sind für die Bewertung aber wenig hilfreich. </a:t>
            </a:r>
          </a:p>
        </p:txBody>
      </p:sp>
    </p:spTree>
    <p:extLst>
      <p:ext uri="{BB962C8B-B14F-4D97-AF65-F5344CB8AC3E}">
        <p14:creationId xmlns:p14="http://schemas.microsoft.com/office/powerpoint/2010/main" val="3264875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40996" y="1"/>
            <a:ext cx="10515600" cy="645952"/>
          </a:xfrm>
        </p:spPr>
        <p:txBody>
          <a:bodyPr>
            <a:normAutofit fontScale="90000"/>
          </a:bodyPr>
          <a:lstStyle/>
          <a:p>
            <a:pPr algn="ctr"/>
            <a:r>
              <a:rPr lang="de-DE" dirty="0"/>
              <a:t>Raumklima ist variabel</a:t>
            </a:r>
          </a:p>
        </p:txBody>
      </p:sp>
      <p:sp>
        <p:nvSpPr>
          <p:cNvPr id="5" name="Textfeld 4"/>
          <p:cNvSpPr txBox="1"/>
          <p:nvPr/>
        </p:nvSpPr>
        <p:spPr>
          <a:xfrm>
            <a:off x="283151" y="1097667"/>
            <a:ext cx="11425805" cy="1569660"/>
          </a:xfrm>
          <a:prstGeom prst="rect">
            <a:avLst/>
          </a:prstGeom>
          <a:noFill/>
        </p:spPr>
        <p:txBody>
          <a:bodyPr wrap="square" rtlCol="0">
            <a:spAutoFit/>
          </a:bodyPr>
          <a:lstStyle/>
          <a:p>
            <a:pPr algn="ctr"/>
            <a:r>
              <a:rPr lang="de-DE" sz="2400" dirty="0"/>
              <a:t>Besonders aussagekräftig sind grafische Darstellungen des zeitlichen Verlaufs des Raumklimas. </a:t>
            </a:r>
          </a:p>
          <a:p>
            <a:pPr algn="ctr"/>
            <a:endParaRPr lang="de-DE" sz="2400" dirty="0"/>
          </a:p>
          <a:p>
            <a:pPr algn="ctr"/>
            <a:r>
              <a:rPr lang="de-DE" sz="2400" dirty="0"/>
              <a:t>Dafür ist das </a:t>
            </a:r>
            <a:r>
              <a:rPr lang="de-DE" sz="2400" dirty="0">
                <a:solidFill>
                  <a:srgbClr val="FF0000"/>
                </a:solidFill>
              </a:rPr>
              <a:t>Lüftungsloggersystem</a:t>
            </a:r>
            <a:r>
              <a:rPr lang="de-DE" sz="2400" dirty="0"/>
              <a:t> von </a:t>
            </a:r>
            <a:r>
              <a:rPr lang="de-DE" sz="2400" dirty="0">
                <a:hlinkClick r:id="rId2"/>
              </a:rPr>
              <a:t>www.luftdicht.de</a:t>
            </a:r>
            <a:r>
              <a:rPr lang="de-DE" sz="2400" dirty="0"/>
              <a:t> eine sehr nützliches Werkzeug.</a:t>
            </a:r>
          </a:p>
        </p:txBody>
      </p:sp>
      <p:pic>
        <p:nvPicPr>
          <p:cNvPr id="2050" name="Picture 2" descr="http://www.luftdicht.de/lueftungslogger-bibliothek/alles-3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9441" y="2884281"/>
            <a:ext cx="6093188" cy="37777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8548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40996" y="1"/>
            <a:ext cx="10515600" cy="645952"/>
          </a:xfrm>
        </p:spPr>
        <p:txBody>
          <a:bodyPr>
            <a:normAutofit fontScale="90000"/>
          </a:bodyPr>
          <a:lstStyle/>
          <a:p>
            <a:pPr algn="ctr"/>
            <a:r>
              <a:rPr lang="de-DE" dirty="0"/>
              <a:t>Die Lüftungslogger-Excelmappe</a:t>
            </a:r>
          </a:p>
        </p:txBody>
      </p:sp>
      <p:sp>
        <p:nvSpPr>
          <p:cNvPr id="4" name="Textfeld 3"/>
          <p:cNvSpPr txBox="1"/>
          <p:nvPr/>
        </p:nvSpPr>
        <p:spPr>
          <a:xfrm>
            <a:off x="293615" y="645953"/>
            <a:ext cx="11425805" cy="1200329"/>
          </a:xfrm>
          <a:prstGeom prst="rect">
            <a:avLst/>
          </a:prstGeom>
          <a:noFill/>
        </p:spPr>
        <p:txBody>
          <a:bodyPr wrap="square" rtlCol="0">
            <a:spAutoFit/>
          </a:bodyPr>
          <a:lstStyle/>
          <a:p>
            <a:pPr algn="ctr"/>
            <a:r>
              <a:rPr lang="de-DE" sz="2400" dirty="0"/>
              <a:t>Das Lüftungslogger-System stellt eine Software zur Verfügung, die Microsoft-Excel als Basis benutzt. Excel bietet mit VBA (</a:t>
            </a:r>
            <a:r>
              <a:rPr lang="de-DE" sz="2400" b="1" dirty="0">
                <a:solidFill>
                  <a:srgbClr val="FF0000"/>
                </a:solidFill>
              </a:rPr>
              <a:t>V</a:t>
            </a:r>
            <a:r>
              <a:rPr lang="de-DE" sz="2400" dirty="0"/>
              <a:t>isual </a:t>
            </a:r>
            <a:r>
              <a:rPr lang="de-DE" sz="2400" b="1" dirty="0">
                <a:solidFill>
                  <a:srgbClr val="FF0000"/>
                </a:solidFill>
              </a:rPr>
              <a:t>B</a:t>
            </a:r>
            <a:r>
              <a:rPr lang="de-DE" sz="2400" dirty="0"/>
              <a:t>asic </a:t>
            </a:r>
            <a:r>
              <a:rPr lang="de-DE" sz="2400" dirty="0" err="1"/>
              <a:t>for</a:t>
            </a:r>
            <a:r>
              <a:rPr lang="de-DE" sz="2400" dirty="0"/>
              <a:t> </a:t>
            </a:r>
            <a:r>
              <a:rPr lang="de-DE" sz="2400" b="1" dirty="0" err="1">
                <a:solidFill>
                  <a:srgbClr val="FF0000"/>
                </a:solidFill>
              </a:rPr>
              <a:t>A</a:t>
            </a:r>
            <a:r>
              <a:rPr lang="de-DE" sz="2400" dirty="0" err="1"/>
              <a:t>pplications</a:t>
            </a:r>
            <a:r>
              <a:rPr lang="de-DE" sz="2400" dirty="0"/>
              <a:t>) und die Möglichkeiten, Diagramme zu erzeugen, ideale Voraussetzungen.</a:t>
            </a:r>
          </a:p>
        </p:txBody>
      </p:sp>
      <p:sp>
        <p:nvSpPr>
          <p:cNvPr id="5" name="Textfeld 4"/>
          <p:cNvSpPr txBox="1"/>
          <p:nvPr/>
        </p:nvSpPr>
        <p:spPr>
          <a:xfrm>
            <a:off x="381129" y="1892069"/>
            <a:ext cx="11425805" cy="1200329"/>
          </a:xfrm>
          <a:prstGeom prst="rect">
            <a:avLst/>
          </a:prstGeom>
          <a:noFill/>
        </p:spPr>
        <p:txBody>
          <a:bodyPr wrap="square" rtlCol="0">
            <a:spAutoFit/>
          </a:bodyPr>
          <a:lstStyle/>
          <a:p>
            <a:pPr algn="ctr"/>
            <a:r>
              <a:rPr lang="de-DE" sz="2400" dirty="0"/>
              <a:t>Es wird dem Nutzer empfohlen, die Lüftungslogger-Excelmappe als eine eigene Programmoberfläche anzusehen und nicht zu versuchen Änderungen vorzusehen.</a:t>
            </a:r>
          </a:p>
          <a:p>
            <a:pPr algn="ctr"/>
            <a:r>
              <a:rPr lang="de-DE" sz="2400" dirty="0"/>
              <a:t>Dagegen bin ich gerne bereit, beobachteten Fehlern nachzugehen und sie zu beheben.</a:t>
            </a:r>
          </a:p>
        </p:txBody>
      </p:sp>
      <p:pic>
        <p:nvPicPr>
          <p:cNvPr id="6" name="Grafik 5"/>
          <p:cNvPicPr>
            <a:picLocks noChangeAspect="1"/>
          </p:cNvPicPr>
          <p:nvPr/>
        </p:nvPicPr>
        <p:blipFill>
          <a:blip r:embed="rId2"/>
          <a:stretch>
            <a:fillRect/>
          </a:stretch>
        </p:blipFill>
        <p:spPr>
          <a:xfrm>
            <a:off x="2388806" y="3715701"/>
            <a:ext cx="7400925" cy="209550"/>
          </a:xfrm>
          <a:prstGeom prst="rect">
            <a:avLst/>
          </a:prstGeom>
        </p:spPr>
      </p:pic>
      <p:pic>
        <p:nvPicPr>
          <p:cNvPr id="7" name="Grafik 6"/>
          <p:cNvPicPr>
            <a:picLocks noChangeAspect="1"/>
          </p:cNvPicPr>
          <p:nvPr/>
        </p:nvPicPr>
        <p:blipFill>
          <a:blip r:embed="rId3"/>
          <a:stretch>
            <a:fillRect/>
          </a:stretch>
        </p:blipFill>
        <p:spPr>
          <a:xfrm>
            <a:off x="2388806" y="4130320"/>
            <a:ext cx="7410450" cy="1562100"/>
          </a:xfrm>
          <a:prstGeom prst="rect">
            <a:avLst/>
          </a:prstGeom>
        </p:spPr>
      </p:pic>
      <p:pic>
        <p:nvPicPr>
          <p:cNvPr id="8" name="Grafik 7"/>
          <p:cNvPicPr>
            <a:picLocks noChangeAspect="1"/>
          </p:cNvPicPr>
          <p:nvPr/>
        </p:nvPicPr>
        <p:blipFill>
          <a:blip r:embed="rId4"/>
          <a:stretch>
            <a:fillRect/>
          </a:stretch>
        </p:blipFill>
        <p:spPr>
          <a:xfrm>
            <a:off x="2388806" y="3911245"/>
            <a:ext cx="7410450" cy="219075"/>
          </a:xfrm>
          <a:prstGeom prst="rect">
            <a:avLst/>
          </a:prstGeom>
        </p:spPr>
      </p:pic>
      <p:sp>
        <p:nvSpPr>
          <p:cNvPr id="10" name="Textfeld 9"/>
          <p:cNvSpPr txBox="1"/>
          <p:nvPr/>
        </p:nvSpPr>
        <p:spPr>
          <a:xfrm>
            <a:off x="293614" y="3155820"/>
            <a:ext cx="11425805" cy="461665"/>
          </a:xfrm>
          <a:prstGeom prst="rect">
            <a:avLst/>
          </a:prstGeom>
          <a:noFill/>
        </p:spPr>
        <p:txBody>
          <a:bodyPr wrap="square" rtlCol="0">
            <a:spAutoFit/>
          </a:bodyPr>
          <a:lstStyle/>
          <a:p>
            <a:pPr algn="ctr"/>
            <a:r>
              <a:rPr lang="de-DE" sz="2400" dirty="0"/>
              <a:t>Ich habe ein Forum eingerichtet, in dem man über Erfahrungen austauschen kann.</a:t>
            </a:r>
          </a:p>
        </p:txBody>
      </p:sp>
      <p:sp>
        <p:nvSpPr>
          <p:cNvPr id="9" name="Rechteck 8"/>
          <p:cNvSpPr/>
          <p:nvPr/>
        </p:nvSpPr>
        <p:spPr>
          <a:xfrm>
            <a:off x="2388806" y="3715701"/>
            <a:ext cx="7410450" cy="1974893"/>
          </a:xfrm>
          <a:prstGeom prst="rect">
            <a:avLst/>
          </a:prstGeom>
          <a:no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p:cNvSpPr txBox="1"/>
          <p:nvPr/>
        </p:nvSpPr>
        <p:spPr>
          <a:xfrm>
            <a:off x="2267339" y="5768512"/>
            <a:ext cx="10954139" cy="923330"/>
          </a:xfrm>
          <a:prstGeom prst="rect">
            <a:avLst/>
          </a:prstGeom>
          <a:noFill/>
        </p:spPr>
        <p:txBody>
          <a:bodyPr wrap="square" rtlCol="0">
            <a:spAutoFit/>
          </a:bodyPr>
          <a:lstStyle/>
          <a:p>
            <a:r>
              <a:rPr lang="de-DE" dirty="0">
                <a:hlinkClick r:id="rId5"/>
              </a:rPr>
              <a:t>http://www.luftdicht-forum.de/</a:t>
            </a:r>
            <a:br>
              <a:rPr lang="de-DE" dirty="0"/>
            </a:br>
            <a:endParaRPr lang="de-DE" dirty="0"/>
          </a:p>
          <a:p>
            <a:r>
              <a:rPr lang="de-DE" dirty="0"/>
              <a:t>Dort der Unterbereich: </a:t>
            </a:r>
            <a:r>
              <a:rPr lang="de-DE" dirty="0">
                <a:hlinkClick r:id="rId6"/>
              </a:rPr>
              <a:t>http://www.luftdicht-forum.de/forumdisplay.php?f=55</a:t>
            </a:r>
            <a:endParaRPr lang="de-DE" dirty="0"/>
          </a:p>
        </p:txBody>
      </p:sp>
    </p:spTree>
    <p:extLst>
      <p:ext uri="{BB962C8B-B14F-4D97-AF65-F5344CB8AC3E}">
        <p14:creationId xmlns:p14="http://schemas.microsoft.com/office/powerpoint/2010/main" val="228161224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350</Words>
  <Application>Microsoft Office PowerPoint</Application>
  <PresentationFormat>Breitbild</PresentationFormat>
  <Paragraphs>29</Paragraphs>
  <Slides>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5</vt:i4>
      </vt:variant>
    </vt:vector>
  </HeadingPairs>
  <TitlesOfParts>
    <vt:vector size="9" baseType="lpstr">
      <vt:lpstr>Arial</vt:lpstr>
      <vt:lpstr>Calibri</vt:lpstr>
      <vt:lpstr>Calibri Light</vt:lpstr>
      <vt:lpstr>Office</vt:lpstr>
      <vt:lpstr>Ein gutes Raumklima ist ein Teil der Lebensqualität</vt:lpstr>
      <vt:lpstr>Der Raumklima-Rechner</vt:lpstr>
      <vt:lpstr>Raumklima ist variabel</vt:lpstr>
      <vt:lpstr>Raumklima ist variabel</vt:lpstr>
      <vt:lpstr>Die Lüftungslogger-Excelmappe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Lüftungslogger von www.luftdicht.de</dc:title>
  <dc:creator>Herbert Trauernicht</dc:creator>
  <cp:lastModifiedBy>Herbert Trauernicht</cp:lastModifiedBy>
  <cp:revision>44</cp:revision>
  <dcterms:created xsi:type="dcterms:W3CDTF">2016-05-31T05:38:02Z</dcterms:created>
  <dcterms:modified xsi:type="dcterms:W3CDTF">2016-10-06T15:51:55Z</dcterms:modified>
</cp:coreProperties>
</file>